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8" r:id="rId2"/>
    <p:sldId id="264" r:id="rId3"/>
    <p:sldId id="273" r:id="rId4"/>
    <p:sldId id="274" r:id="rId5"/>
    <p:sldId id="275" r:id="rId6"/>
    <p:sldId id="276" r:id="rId7"/>
    <p:sldId id="271" r:id="rId8"/>
    <p:sldId id="266" r:id="rId9"/>
    <p:sldId id="267" r:id="rId10"/>
    <p:sldId id="272" r:id="rId11"/>
    <p:sldId id="263" r:id="rId12"/>
    <p:sldId id="265" r:id="rId13"/>
    <p:sldId id="270" r:id="rId14"/>
    <p:sldId id="260" r:id="rId15"/>
    <p:sldId id="281" r:id="rId16"/>
    <p:sldId id="278" r:id="rId17"/>
    <p:sldId id="277" r:id="rId18"/>
    <p:sldId id="268" r:id="rId19"/>
    <p:sldId id="280" r:id="rId20"/>
    <p:sldId id="26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5"/>
    <p:restoredTop sz="94211"/>
  </p:normalViewPr>
  <p:slideViewPr>
    <p:cSldViewPr snapToGrid="0" snapToObjects="1">
      <p:cViewPr varScale="1">
        <p:scale>
          <a:sx n="96" d="100"/>
          <a:sy n="96" d="100"/>
        </p:scale>
        <p:origin x="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505CB-6E08-F049-B83E-E876B4959853}" type="datetimeFigureOut">
              <a:rPr kumimoji="1" lang="zh-CN" altLang="en-US" smtClean="0"/>
              <a:t>2018/12/25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D29AC-06F9-644C-BAF0-B05ED52577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3523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D29AC-06F9-644C-BAF0-B05ED52577D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790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E18B4-2228-F141-B98D-62672DFBF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8C97034-9532-8E44-AB85-969972257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0ACB56-6A3A-E445-B624-2248CF76A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0898-2833-8949-8B32-9D40FE0F2955}" type="datetimeFigureOut">
              <a:rPr kumimoji="1" lang="zh-CN" altLang="en-US" smtClean="0"/>
              <a:t>2018/12/25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0044DD-42BC-2D4D-9C81-4B7F7ADD0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8A933F-4885-A246-BDF0-EC87BF92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8CB3-97BE-BB4E-8087-E9B8BE0004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80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999FF-50D1-1B40-9AD0-9FF32E73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5B88CE-FC67-134C-8CB2-F31991690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0C2C7C-16F3-5A47-8119-3C8A9EE0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0898-2833-8949-8B32-9D40FE0F2955}" type="datetimeFigureOut">
              <a:rPr kumimoji="1" lang="zh-CN" altLang="en-US" smtClean="0"/>
              <a:t>2018/12/25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81F3CE-A4ED-C842-86A2-A4C4BC13C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440651-ADC1-A844-9C2C-007426E2D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8CB3-97BE-BB4E-8087-E9B8BE0004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405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059E5B-29B4-2144-8FA9-064258208D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7F82E5-B50F-E844-A2A4-67E7E65C3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8200DE-6081-8043-852E-DAF8AE08E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0898-2833-8949-8B32-9D40FE0F2955}" type="datetimeFigureOut">
              <a:rPr kumimoji="1" lang="zh-CN" altLang="en-US" smtClean="0"/>
              <a:t>2018/12/25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667241-A8A8-6F42-83A5-865FE6443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7B1AEC-0393-CD4A-ACAD-B29969ED2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8CB3-97BE-BB4E-8087-E9B8BE0004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672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584A9-A979-4447-97F0-3B5C13E11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76" y="180871"/>
            <a:ext cx="11287648" cy="1509818"/>
          </a:xfrm>
        </p:spPr>
        <p:txBody>
          <a:bodyPr>
            <a:normAutofit/>
          </a:bodyPr>
          <a:lstStyle>
            <a:lvl1pPr>
              <a:defRPr sz="3200" baseline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2295F1-24FF-6D4A-AFA2-154518759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76" y="1825625"/>
            <a:ext cx="11287648" cy="4351338"/>
          </a:xfrm>
        </p:spPr>
        <p:txBody>
          <a:bodyPr>
            <a:normAutofit/>
          </a:bodyPr>
          <a:lstStyle>
            <a:lvl1pPr>
              <a:defRPr sz="2600"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19AF3-138E-AA48-BEA6-D89BCBAA5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0898-2833-8949-8B32-9D40FE0F2955}" type="datetimeFigureOut">
              <a:rPr kumimoji="1" lang="zh-CN" altLang="en-US" smtClean="0"/>
              <a:t>2018/12/25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350B7A-1D16-594E-9CBD-22B77D459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1AF0C1-1BBE-E442-BAF5-4AB40692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8CB3-97BE-BB4E-8087-E9B8BE0004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75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B1A84A-E7EF-C540-9400-67B254E8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AE1B8F-DD4E-EF41-8070-863AB5D88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2E1B2-1587-394A-93A6-4A9A089B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0898-2833-8949-8B32-9D40FE0F2955}" type="datetimeFigureOut">
              <a:rPr kumimoji="1" lang="zh-CN" altLang="en-US" smtClean="0"/>
              <a:t>2018/12/25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6F1F46-9E1C-724D-A16C-58017524D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7F2FB-C0F9-0342-925C-E476BBD1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8CB3-97BE-BB4E-8087-E9B8BE0004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8451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A5722-03E8-0B4F-8BCA-5A884F83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0E5270-DBA8-8D4C-A4DF-5F00F28B3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32EE5A-AD83-3C49-87A6-A3C9658E8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185A09-91C6-614F-BDE4-24700EC4D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0898-2833-8949-8B32-9D40FE0F2955}" type="datetimeFigureOut">
              <a:rPr kumimoji="1" lang="zh-CN" altLang="en-US" smtClean="0"/>
              <a:t>2018/12/25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FB09A0-E3B0-7840-9279-91430A4A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DFD69D-1105-0947-9658-9417C7E1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8CB3-97BE-BB4E-8087-E9B8BE0004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1130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A6A15-1E67-5042-9816-2FFAD27E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521B7C-C456-5248-AA4F-EE75C5B07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9DAFAF-C3A6-5F40-BCC1-987B6D0CE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9C33AC1-6176-9540-8908-46BE609C6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E0CE15-4CB8-A943-BD49-8CB5BDE75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463049-5166-294E-9D4C-44FE084F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0898-2833-8949-8B32-9D40FE0F2955}" type="datetimeFigureOut">
              <a:rPr kumimoji="1" lang="zh-CN" altLang="en-US" smtClean="0"/>
              <a:t>2018/12/25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462A66-2374-5A41-83D5-586A27E9A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C0BA76-1EA0-C343-A630-8ED6323B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8CB3-97BE-BB4E-8087-E9B8BE0004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0101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3EE97-D030-BF42-BFFC-702DAEF3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8BCFBC-C289-AA49-9D5E-503B2834D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0898-2833-8949-8B32-9D40FE0F2955}" type="datetimeFigureOut">
              <a:rPr kumimoji="1" lang="zh-CN" altLang="en-US" smtClean="0"/>
              <a:t>2018/12/25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48EE19-BE69-B443-9C65-92092F813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7A90C0-8DF8-4848-90F5-589DAFBB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8CB3-97BE-BB4E-8087-E9B8BE0004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273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B412938-9C1D-0145-BE11-C445ECA0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0898-2833-8949-8B32-9D40FE0F2955}" type="datetimeFigureOut">
              <a:rPr kumimoji="1" lang="zh-CN" altLang="en-US" smtClean="0"/>
              <a:t>2018/12/25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25CDD2-2C48-414A-B6F8-339E3723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7F4846-1E04-7947-93D3-2E36A1EA9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8CB3-97BE-BB4E-8087-E9B8BE0004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315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2016C-D897-5F46-97FF-51F1F238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77B0EF-CDD6-E24A-AE87-61B56FCB6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D4802F-E18B-EC41-A29F-10645AD3A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81A3A5-8E1E-A942-87F5-64FA03FE4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0898-2833-8949-8B32-9D40FE0F2955}" type="datetimeFigureOut">
              <a:rPr kumimoji="1" lang="zh-CN" altLang="en-US" smtClean="0"/>
              <a:t>2018/12/25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1E88ED-21F6-F74A-9B48-1B168305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9C97EE-BDD5-424F-A9D9-95AA01718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8CB3-97BE-BB4E-8087-E9B8BE0004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3360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502F4-3514-EA48-93EC-0A932697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74931A0-DF32-0F48-8F68-5501CF559D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325266-F6E9-7447-9002-E16C65FE3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521354-C875-0947-9809-03DA4A5C8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0898-2833-8949-8B32-9D40FE0F2955}" type="datetimeFigureOut">
              <a:rPr kumimoji="1" lang="zh-CN" altLang="en-US" smtClean="0"/>
              <a:t>2018/12/25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C9C5FC-2214-8545-A6B3-A82947A8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EAE4F2-E5C9-274F-BD2C-F8EEECA3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8CB3-97BE-BB4E-8087-E9B8BE0004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9092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13CDC5B-16EE-9A49-9F24-3DDF8799F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7E6186-FBAD-6446-AB49-91D424DF3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8F6C3F-2BC7-8941-A8DE-8953A3E48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40898-2833-8949-8B32-9D40FE0F2955}" type="datetimeFigureOut">
              <a:rPr kumimoji="1" lang="zh-CN" altLang="en-US" smtClean="0"/>
              <a:t>2018/12/25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7B964-42E8-BA45-9192-456503394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62E64-6987-9249-A0B0-0C71CAAD7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18CB3-97BE-BB4E-8087-E9B8BE0004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664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conference/usenixsecurity18/presentation/staicu" TargetMode="External"/><Relationship Id="rId2" Type="http://schemas.openxmlformats.org/officeDocument/2006/relationships/hyperlink" Target="https://www.youtube.com/watch?v=612mO3Ieex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D4A28-009B-6C4B-9D42-89F99AF5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76" y="180871"/>
            <a:ext cx="11287648" cy="2433742"/>
          </a:xfrm>
        </p:spPr>
        <p:txBody>
          <a:bodyPr>
            <a:normAutofit/>
          </a:bodyPr>
          <a:lstStyle/>
          <a:p>
            <a:r>
              <a:rPr kumimoji="1" lang="en" altLang="zh-CN" dirty="0"/>
              <a:t>Freezing the Web:</a:t>
            </a:r>
            <a:br>
              <a:rPr kumimoji="1" lang="en" altLang="zh-CN" dirty="0"/>
            </a:br>
            <a:r>
              <a:rPr kumimoji="1" lang="en" altLang="zh-CN" dirty="0"/>
              <a:t>A Study of </a:t>
            </a:r>
            <a:r>
              <a:rPr kumimoji="1" lang="en" altLang="zh-CN" dirty="0" err="1"/>
              <a:t>ReDoS</a:t>
            </a:r>
            <a:r>
              <a:rPr kumimoji="1" lang="en" altLang="zh-CN" dirty="0"/>
              <a:t> Vulnerabilities in JavaScript-based Web Servers</a:t>
            </a:r>
            <a:br>
              <a:rPr kumimoji="1" lang="en" altLang="zh-CN" dirty="0"/>
            </a:br>
            <a:r>
              <a:rPr kumimoji="1" lang="zh-CN" altLang="en-US"/>
              <a:t>申一鸣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AF0D30-584A-8E4F-BF56-1CACC13DB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76" y="2986087"/>
            <a:ext cx="11287648" cy="3190875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USENIX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2018</a:t>
            </a:r>
          </a:p>
          <a:p>
            <a:r>
              <a:rPr kumimoji="1" lang="en-US" altLang="zh-CN" dirty="0" err="1"/>
              <a:t>ReDoS</a:t>
            </a:r>
            <a:r>
              <a:rPr kumimoji="1" lang="zh-CN" altLang="en-US" dirty="0"/>
              <a:t>：正则表达式拒绝服务攻击</a:t>
            </a:r>
            <a:endParaRPr kumimoji="1" lang="en-US" altLang="zh-CN" dirty="0"/>
          </a:p>
          <a:p>
            <a:r>
              <a:rPr kumimoji="1" lang="zh-CN" altLang="en-US" dirty="0"/>
              <a:t>分析了流行的 </a:t>
            </a:r>
            <a:r>
              <a:rPr kumimoji="1" lang="en-US" altLang="zh-CN" dirty="0"/>
              <a:t>Node.js</a:t>
            </a:r>
            <a:r>
              <a:rPr kumimoji="1" lang="zh-CN" altLang="en-US" dirty="0"/>
              <a:t> 库中的正则表达式</a:t>
            </a:r>
            <a:endParaRPr kumimoji="1" lang="en-US" altLang="zh-CN" dirty="0"/>
          </a:p>
          <a:p>
            <a:r>
              <a:rPr kumimoji="1" lang="zh-CN" altLang="en-US" dirty="0"/>
              <a:t>对实际的网站进行黑盒测试，把 </a:t>
            </a:r>
            <a:r>
              <a:rPr kumimoji="1" lang="en-US" altLang="zh-CN" dirty="0" err="1"/>
              <a:t>npm</a:t>
            </a:r>
            <a:r>
              <a:rPr kumimoji="1" lang="zh-CN" altLang="en-US" dirty="0"/>
              <a:t> 库的 </a:t>
            </a:r>
            <a:r>
              <a:rPr kumimoji="1" lang="en-US" altLang="zh-CN" dirty="0" err="1"/>
              <a:t>ReDos</a:t>
            </a:r>
            <a:r>
              <a:rPr kumimoji="1" lang="zh-CN" altLang="en-US" dirty="0"/>
              <a:t> 漏洞和实际网站联系起来，给出一套分析方法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0374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BDA420-A101-CE42-991E-E29D9AC14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各种存在 </a:t>
            </a:r>
            <a:r>
              <a:rPr kumimoji="1" lang="en-US" altLang="zh-CN" dirty="0" err="1"/>
              <a:t>ReDos</a:t>
            </a:r>
            <a:r>
              <a:rPr kumimoji="1" lang="zh-CN" altLang="en-US" dirty="0"/>
              <a:t> 的正则表达式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87AD9-8FBE-F84C-BE14-B3322ED02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(a+)+</a:t>
            </a:r>
          </a:p>
          <a:p>
            <a:r>
              <a:rPr lang="en" altLang="zh-CN" dirty="0"/>
              <a:t>([a-</a:t>
            </a:r>
            <a:r>
              <a:rPr lang="en" altLang="zh-CN" dirty="0" err="1"/>
              <a:t>zA</a:t>
            </a:r>
            <a:r>
              <a:rPr lang="en" altLang="zh-CN" dirty="0"/>
              <a:t>-Z]+)*</a:t>
            </a:r>
          </a:p>
          <a:p>
            <a:r>
              <a:rPr lang="en" altLang="zh-CN" dirty="0"/>
              <a:t>(</a:t>
            </a:r>
            <a:r>
              <a:rPr lang="en" altLang="zh-CN" dirty="0" err="1"/>
              <a:t>a|aa</a:t>
            </a:r>
            <a:r>
              <a:rPr lang="en" altLang="zh-CN" dirty="0"/>
              <a:t>)+</a:t>
            </a:r>
          </a:p>
          <a:p>
            <a:r>
              <a:rPr lang="en" altLang="zh-CN" dirty="0"/>
              <a:t>(</a:t>
            </a:r>
            <a:r>
              <a:rPr lang="en" altLang="zh-CN" dirty="0" err="1"/>
              <a:t>a|a</a:t>
            </a:r>
            <a:r>
              <a:rPr lang="en" altLang="zh-CN" dirty="0"/>
              <a:t>?)+</a:t>
            </a:r>
          </a:p>
          <a:p>
            <a:endParaRPr kumimoji="1" lang="en-US" altLang="zh-CN" dirty="0"/>
          </a:p>
          <a:p>
            <a:r>
              <a:rPr lang="zh-CN" altLang="en-US" dirty="0"/>
              <a:t>重复分组</a:t>
            </a:r>
          </a:p>
          <a:p>
            <a:r>
              <a:rPr lang="zh-CN" altLang="en-US" dirty="0"/>
              <a:t>分组内：</a:t>
            </a:r>
          </a:p>
          <a:p>
            <a:pPr lvl="1"/>
            <a:r>
              <a:rPr lang="zh-CN" altLang="en-US" dirty="0"/>
              <a:t>重复</a:t>
            </a:r>
          </a:p>
          <a:p>
            <a:pPr lvl="1"/>
            <a:r>
              <a:rPr lang="zh-CN" altLang="en-US" dirty="0"/>
              <a:t>交替重叠</a:t>
            </a:r>
          </a:p>
        </p:txBody>
      </p:sp>
    </p:spTree>
    <p:extLst>
      <p:ext uri="{BB962C8B-B14F-4D97-AF65-F5344CB8AC3E}">
        <p14:creationId xmlns:p14="http://schemas.microsoft.com/office/powerpoint/2010/main" val="2086041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E7C7F-7C5D-7940-AD7D-06953B666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论文主要工作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0BC908-8D9C-BC4B-B78A-73E07907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npm</a:t>
            </a:r>
            <a:r>
              <a:rPr kumimoji="1" lang="zh-CN" altLang="en-US" dirty="0"/>
              <a:t> 模块 发现 </a:t>
            </a:r>
            <a:r>
              <a:rPr kumimoji="1" lang="en-US" altLang="zh-CN" dirty="0"/>
              <a:t>25</a:t>
            </a:r>
            <a:r>
              <a:rPr kumimoji="1" lang="zh-CN" altLang="en-US" dirty="0"/>
              <a:t> 个 </a:t>
            </a:r>
            <a:r>
              <a:rPr kumimoji="1" lang="en-US" altLang="zh-CN" dirty="0" err="1"/>
              <a:t>ReDos</a:t>
            </a:r>
            <a:r>
              <a:rPr kumimoji="1" lang="zh-CN" altLang="en-US" dirty="0"/>
              <a:t> 漏洞</a:t>
            </a:r>
            <a:endParaRPr kumimoji="1" lang="en-US" altLang="zh-CN" dirty="0"/>
          </a:p>
          <a:p>
            <a:r>
              <a:rPr kumimoji="1" lang="zh-CN" altLang="en-US" dirty="0"/>
              <a:t>发现 几百个网站存在 </a:t>
            </a:r>
            <a:r>
              <a:rPr kumimoji="1" lang="en-US" altLang="zh-CN" dirty="0" err="1"/>
              <a:t>ReDos</a:t>
            </a:r>
            <a:r>
              <a:rPr kumimoji="1" lang="zh-CN" altLang="en-US" dirty="0"/>
              <a:t> 漏洞</a:t>
            </a:r>
            <a:endParaRPr kumimoji="1" lang="en-US" altLang="zh-CN" dirty="0"/>
          </a:p>
          <a:p>
            <a:r>
              <a:rPr kumimoji="1" lang="zh-CN" altLang="en-US" dirty="0"/>
              <a:t>提出新方法：库漏洞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网站漏洞 的关系</a:t>
            </a:r>
          </a:p>
        </p:txBody>
      </p:sp>
    </p:spTree>
    <p:extLst>
      <p:ext uri="{BB962C8B-B14F-4D97-AF65-F5344CB8AC3E}">
        <p14:creationId xmlns:p14="http://schemas.microsoft.com/office/powerpoint/2010/main" val="292234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7BD007-9B76-704D-8B8A-FE6520E9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node.js</a:t>
            </a:r>
            <a:r>
              <a:rPr kumimoji="1" lang="zh-CN" altLang="en-US" dirty="0"/>
              <a:t> 生态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7CC358-BECB-AE4E-8A29-0259B9A81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node.js</a:t>
            </a:r>
            <a:r>
              <a:rPr kumimoji="1" lang="zh-CN" altLang="en-US" dirty="0"/>
              <a:t>：服务端 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 运行环境</a:t>
            </a:r>
            <a:endParaRPr kumimoji="1" lang="en-US" altLang="zh-CN" dirty="0"/>
          </a:p>
          <a:p>
            <a:r>
              <a:rPr kumimoji="1" lang="en-US" altLang="zh-CN" dirty="0" err="1"/>
              <a:t>npm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node.js</a:t>
            </a:r>
            <a:r>
              <a:rPr kumimoji="1" lang="zh-CN" altLang="en-US" dirty="0"/>
              <a:t> 包管理器</a:t>
            </a:r>
            <a:endParaRPr kumimoji="1" lang="en-US" altLang="zh-CN" dirty="0"/>
          </a:p>
          <a:p>
            <a:r>
              <a:rPr kumimoji="1" lang="en-US" altLang="zh-CN" dirty="0"/>
              <a:t>express</a:t>
            </a:r>
            <a:r>
              <a:rPr kumimoji="1" lang="zh-CN" altLang="en-US" dirty="0"/>
              <a:t>：基于 </a:t>
            </a:r>
            <a:r>
              <a:rPr kumimoji="1" lang="en-US" altLang="zh-CN" dirty="0"/>
              <a:t>Node.js </a:t>
            </a:r>
            <a:r>
              <a:rPr kumimoji="1" lang="zh-CN" altLang="en-US" dirty="0"/>
              <a:t>平台的 </a:t>
            </a:r>
            <a:r>
              <a:rPr kumimoji="1" lang="en-US" altLang="zh-CN" dirty="0"/>
              <a:t>web </a:t>
            </a:r>
            <a:r>
              <a:rPr kumimoji="1" lang="zh-CN" altLang="en-US" dirty="0"/>
              <a:t>应用开发框架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9840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111B0-95C8-5641-8124-CE6FD71E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为什么选择 </a:t>
            </a:r>
            <a:r>
              <a:rPr kumimoji="1" lang="en-US" altLang="zh-CN" dirty="0" err="1"/>
              <a:t>node.js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35846C-EB4C-B349-893A-4E32D326B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76" y="1825624"/>
            <a:ext cx="11287648" cy="5032375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node.js</a:t>
            </a:r>
            <a:r>
              <a:rPr kumimoji="1" lang="zh-CN" altLang="en-US" dirty="0"/>
              <a:t> 单线程应用，事件循环机制，通过异步回调接口实现高并发。</a:t>
            </a:r>
            <a:endParaRPr kumimoji="1" lang="en-US" altLang="zh-CN" dirty="0"/>
          </a:p>
          <a:p>
            <a:r>
              <a:rPr kumimoji="1" lang="zh-CN" altLang="en-US" dirty="0"/>
              <a:t>正则表达式匹配无法使用异步编程，单个请求匹配操作卡死可造成全站拒绝服务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en" altLang="zh-CN" sz="2000" dirty="0" err="1"/>
              <a:t>setTimeout</a:t>
            </a:r>
            <a:r>
              <a:rPr kumimoji="1" lang="en" altLang="zh-CN" sz="2000" dirty="0"/>
              <a:t>(function(){</a:t>
            </a:r>
          </a:p>
          <a:p>
            <a:pPr marL="0" indent="0">
              <a:buNone/>
            </a:pPr>
            <a:r>
              <a:rPr kumimoji="1" lang="zh-CN" altLang="en-US" sz="2000" dirty="0"/>
              <a:t>    </a:t>
            </a:r>
            <a:r>
              <a:rPr kumimoji="1" lang="en" altLang="zh-CN" sz="2000" dirty="0"/>
              <a:t>alert(1);</a:t>
            </a:r>
          </a:p>
          <a:p>
            <a:pPr marL="0" indent="0">
              <a:buNone/>
            </a:pPr>
            <a:r>
              <a:rPr kumimoji="1" lang="en" altLang="zh-CN" sz="2000" dirty="0"/>
              <a:t>},1000)</a:t>
            </a:r>
            <a:r>
              <a:rPr kumimoji="1" lang="en-US" altLang="zh-CN" sz="2000" dirty="0"/>
              <a:t>;</a:t>
            </a:r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r>
              <a:rPr kumimoji="1" lang="en" altLang="zh-CN" sz="2000" dirty="0"/>
              <a:t>$.ajax('//</a:t>
            </a:r>
            <a:r>
              <a:rPr kumimoji="1" lang="en-US" altLang="zh-CN" sz="2000" dirty="0"/>
              <a:t>a</a:t>
            </a:r>
            <a:r>
              <a:rPr kumimoji="1" lang="en" altLang="zh-CN" sz="2000" dirty="0"/>
              <a:t>.com', function(</a:t>
            </a:r>
            <a:r>
              <a:rPr kumimoji="1" lang="en-US" altLang="zh-CN" sz="2000" dirty="0" err="1"/>
              <a:t>resp</a:t>
            </a:r>
            <a:r>
              <a:rPr kumimoji="1" lang="en" altLang="zh-CN" sz="2000" dirty="0"/>
              <a:t>){</a:t>
            </a:r>
          </a:p>
          <a:p>
            <a:pPr marL="0" indent="0">
              <a:buNone/>
            </a:pPr>
            <a:r>
              <a:rPr kumimoji="1" lang="zh-CN" altLang="en-US" sz="2000" dirty="0"/>
              <a:t>    </a:t>
            </a:r>
            <a:r>
              <a:rPr kumimoji="1" lang="en" altLang="zh-CN" sz="2000" dirty="0" err="1"/>
              <a:t>console.log</a:t>
            </a:r>
            <a:r>
              <a:rPr kumimoji="1" lang="en-US" altLang="zh-CN" sz="2000" dirty="0"/>
              <a:t>(</a:t>
            </a:r>
            <a:r>
              <a:rPr kumimoji="1" lang="en" altLang="zh-CN" sz="2000" dirty="0" err="1"/>
              <a:t>resp</a:t>
            </a:r>
            <a:r>
              <a:rPr kumimoji="1" lang="en" altLang="zh-CN" sz="2000" dirty="0"/>
              <a:t>); </a:t>
            </a:r>
          </a:p>
          <a:p>
            <a:pPr marL="0" indent="0">
              <a:buNone/>
            </a:pPr>
            <a:r>
              <a:rPr kumimoji="1" lang="en" altLang="zh-CN" sz="2000" dirty="0"/>
              <a:t>});</a:t>
            </a:r>
            <a:endParaRPr kumimoji="1"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E80397-52F5-614E-997C-C270CDFD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306" y="3200400"/>
            <a:ext cx="6446044" cy="315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28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D4A28-009B-6C4B-9D42-89F99AF5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论文工作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AF0D30-584A-8E4F-BF56-1CACC13DB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识别方法：对实际的网站进行类似</a:t>
            </a:r>
            <a:r>
              <a:rPr kumimoji="1" lang="en-US" altLang="zh-CN" dirty="0"/>
              <a:t>Fuzz</a:t>
            </a:r>
            <a:r>
              <a:rPr kumimoji="1" lang="zh-CN" altLang="en-US" dirty="0"/>
              <a:t>操作，分析响应时间变化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增加输入数据长度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人工编写的 </a:t>
            </a:r>
            <a:r>
              <a:rPr kumimoji="1" lang="en-US" altLang="zh-CN" dirty="0"/>
              <a:t>exploit</a:t>
            </a:r>
            <a:r>
              <a:rPr kumimoji="1" lang="zh-CN" altLang="en-US" dirty="0"/>
              <a:t> 输入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随机生成的无害输入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主要还是手工分析正则表达式、数据流，手动构造 </a:t>
            </a:r>
            <a:r>
              <a:rPr kumimoji="1" lang="en-US" altLang="zh-CN" dirty="0"/>
              <a:t>payload</a:t>
            </a:r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78521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2DD7BA-06F1-A44A-8A72-BD49A001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白盒分析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0176D3-DBFC-F94B-81E7-3EC199A77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对 </a:t>
            </a:r>
            <a:r>
              <a:rPr kumimoji="1" lang="en-US" altLang="zh-CN" dirty="0" err="1"/>
              <a:t>npm</a:t>
            </a:r>
            <a:r>
              <a:rPr kumimoji="1" lang="zh-CN" altLang="en-US" dirty="0"/>
              <a:t> 库中的流行代码进行分析，攒了一堆 </a:t>
            </a:r>
            <a:r>
              <a:rPr kumimoji="1" lang="en-US" altLang="zh-CN" dirty="0"/>
              <a:t>payload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9279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EC7F88-592C-3846-997F-6EB323F0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黑盒测试：</a:t>
            </a:r>
            <a:r>
              <a:rPr kumimoji="1" lang="en-US" altLang="zh-CN" dirty="0"/>
              <a:t>payload</a:t>
            </a:r>
            <a:r>
              <a:rPr kumimoji="1" lang="zh-CN" altLang="en-US" dirty="0"/>
              <a:t> 长度和消耗时间关系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6B3C0EC-26D5-4549-A73B-A3FF4DBD4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2654" y="1825625"/>
            <a:ext cx="60866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72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ADC01E-4C54-EE49-9E0F-38B69096F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6" y="2600325"/>
            <a:ext cx="5970371" cy="36274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AB78F1-1782-FA41-9EF3-64B1C0661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64" y="2843211"/>
            <a:ext cx="6190536" cy="3627437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586CAED8-BFC2-4844-9CA9-D434DFA43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75" y="365125"/>
            <a:ext cx="11609387" cy="1325563"/>
          </a:xfrm>
        </p:spPr>
        <p:txBody>
          <a:bodyPr/>
          <a:lstStyle/>
          <a:p>
            <a:r>
              <a:rPr kumimoji="1" lang="zh-CN" altLang="en-US" dirty="0"/>
              <a:t>黑盒测试：随机数据和 </a:t>
            </a:r>
            <a:r>
              <a:rPr kumimoji="1" lang="en-US" altLang="zh-CN" dirty="0"/>
              <a:t>payload</a:t>
            </a:r>
            <a:r>
              <a:rPr kumimoji="1" lang="zh-CN" altLang="en-US" dirty="0"/>
              <a:t> 消耗时间对比</a:t>
            </a:r>
          </a:p>
        </p:txBody>
      </p:sp>
    </p:spTree>
    <p:extLst>
      <p:ext uri="{BB962C8B-B14F-4D97-AF65-F5344CB8AC3E}">
        <p14:creationId xmlns:p14="http://schemas.microsoft.com/office/powerpoint/2010/main" val="2082372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98A9A-11E5-7642-BB50-3BE9B5A65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现有缓解思路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74EC3-FB20-0447-861E-F3DBF405A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线性匹配时间算法</a:t>
            </a:r>
            <a:r>
              <a:rPr kumimoji="1" lang="en-US" altLang="zh-CN" dirty="0"/>
              <a:t>/</a:t>
            </a:r>
            <a:r>
              <a:rPr kumimoji="1" lang="zh-CN" altLang="en-US" dirty="0"/>
              <a:t>混合算法</a:t>
            </a:r>
            <a:endParaRPr kumimoji="1" lang="en-US" altLang="zh-CN" dirty="0"/>
          </a:p>
          <a:p>
            <a:r>
              <a:rPr kumimoji="1" lang="zh-CN" altLang="en-US" dirty="0"/>
              <a:t>设置匹配</a:t>
            </a:r>
            <a:r>
              <a:rPr kumimoji="1" lang="en-US" altLang="zh-CN" dirty="0"/>
              <a:t>timeout</a:t>
            </a:r>
          </a:p>
          <a:p>
            <a:r>
              <a:rPr kumimoji="1" lang="zh-CN" altLang="en-US" dirty="0"/>
              <a:t>静态分析工具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相关工作：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Static Detection of 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DoS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Vulnerabilities in Programs that use Regular Expressions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TACAS2017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701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0755B-01A5-144D-AEEF-91B6D7BDE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Static Detection of </a:t>
            </a:r>
            <a:r>
              <a:rPr kumimoji="1" lang="en" altLang="zh-CN" dirty="0" err="1"/>
              <a:t>DoS</a:t>
            </a:r>
            <a:r>
              <a:rPr kumimoji="1" lang="en" altLang="zh-CN" dirty="0"/>
              <a:t> Vulnerabilities in Programs that use Regular Expressions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" altLang="zh-CN" dirty="0"/>
              <a:t>TACAS2017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1A89CF-C556-1E42-BA75-5B6A24165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对特定正则表达式的 </a:t>
            </a:r>
            <a:r>
              <a:rPr kumimoji="1" lang="en-US" altLang="zh-CN" dirty="0"/>
              <a:t>NFA</a:t>
            </a:r>
            <a:r>
              <a:rPr kumimoji="1" lang="zh-CN" altLang="en-US" dirty="0"/>
              <a:t> 进行分析，分析最坏情况复杂度，自动生成 </a:t>
            </a:r>
            <a:r>
              <a:rPr kumimoji="1" lang="en-US" altLang="zh-CN" dirty="0"/>
              <a:t>payload</a:t>
            </a:r>
          </a:p>
          <a:p>
            <a:r>
              <a:rPr kumimoji="1" lang="zh-CN" altLang="en-US" dirty="0"/>
              <a:t>动态分析，去除假阳性</a:t>
            </a:r>
            <a:endParaRPr kumimoji="1" lang="en-US" altLang="zh-CN" dirty="0"/>
          </a:p>
          <a:p>
            <a:r>
              <a:rPr kumimoji="1" lang="zh-CN" altLang="en-US" dirty="0"/>
              <a:t>在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应用中发现了 </a:t>
            </a:r>
            <a:r>
              <a:rPr kumimoji="1" lang="en-US" altLang="zh-CN" dirty="0"/>
              <a:t>41</a:t>
            </a:r>
            <a:r>
              <a:rPr kumimoji="1" lang="zh-CN" altLang="en-US" dirty="0"/>
              <a:t> 个 </a:t>
            </a:r>
            <a:r>
              <a:rPr kumimoji="1" lang="en-US" altLang="zh-CN" dirty="0" err="1"/>
              <a:t>ReDos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3961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1C05F3-5509-AA48-A21A-04788A78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正则表达式引擎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31DCAD-324B-154A-B27C-B09DF49EB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（一般地）非确定有限自动机 </a:t>
            </a:r>
            <a:r>
              <a:rPr kumimoji="1" lang="el-GR" altLang="zh-CN" dirty="0"/>
              <a:t>ε-</a:t>
            </a:r>
            <a:r>
              <a:rPr kumimoji="1" lang="en" altLang="zh-CN" dirty="0"/>
              <a:t>NFA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回溯寻找可能路径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2518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E23B13-83EE-5F4B-A85E-8CA78EC7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24DC84-32A8-944C-929D-118CA5033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https://www.youtube.com/watch?v=612mO3Ieexs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" altLang="zh-CN" dirty="0">
                <a:hlinkClick r:id="rId3"/>
              </a:rPr>
              <a:t>https://www.usenix.org/conference/usenixsecurity18/presentation/staicu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0281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A01391-A866-9C47-AC53-1BACF875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l-GR" altLang="zh-CN" dirty="0"/>
              <a:t>ε-</a:t>
            </a:r>
            <a:r>
              <a:rPr kumimoji="1" lang="en" altLang="zh-CN" dirty="0"/>
              <a:t>NFA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DD0BF7F-84F1-7348-9459-CEE62562D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8B4F7AA-04C6-6D4F-8768-2ACA26E12F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536369"/>
            <a:ext cx="5157787" cy="1621999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53CD79E-4154-8848-9921-7510EBE48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/>
              <a:t>ab</a:t>
            </a:r>
            <a:endParaRPr kumimoji="1"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78C70BC1-C8F8-9443-81E1-A9C0A3462E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860256"/>
            <a:ext cx="5183188" cy="97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71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A287B-CC31-C345-A5BE-117037513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l-GR" altLang="zh-CN" dirty="0"/>
              <a:t>ε-</a:t>
            </a:r>
            <a:r>
              <a:rPr kumimoji="1" lang="en" altLang="zh-CN" dirty="0"/>
              <a:t>NFA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435777-7015-6743-B2D2-F80779900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*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4A69C17-9062-8949-9428-06834C25CA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422724"/>
            <a:ext cx="5157787" cy="1849290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1326838-3CDC-6541-AED9-2B152941C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/>
              <a:t>a+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ED6C5723-3350-D44E-BACC-AD1B38709A9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636305"/>
            <a:ext cx="5183188" cy="142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44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BC490-2A43-5646-BCFE-0EC2D051C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l-GR" altLang="zh-CN" dirty="0"/>
              <a:t>ε-</a:t>
            </a:r>
            <a:r>
              <a:rPr kumimoji="1" lang="en" altLang="zh-CN" dirty="0"/>
              <a:t>NFA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AB41E8-A282-6F4C-B75C-689B11E62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a?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A8BF549-40BD-1940-B9BE-3524290A7D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636821"/>
            <a:ext cx="5157787" cy="1421096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B494E5-2C67-8A48-BB63-D32D5DEBA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020E14-B902-8A4B-8B9D-BA09C9179A1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9138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A1E45FB-A8F6-E748-B0F8-3B55235E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ReDoS</a:t>
            </a:r>
            <a:endParaRPr kumimoji="1"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0855A61-609D-2C41-BF7F-6C9F6ED10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利用正则表达式引擎的特性，最坏情况下有</a:t>
            </a:r>
            <a:r>
              <a:rPr lang="zh-CN" altLang="en-US" dirty="0"/>
              <a:t>超越多项式时间</a:t>
            </a:r>
            <a:r>
              <a:rPr kumimoji="1" lang="zh-CN" altLang="en-US" dirty="0"/>
              <a:t>复杂度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621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2CF2B-A28D-814F-8D32-A18488085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76" y="180871"/>
            <a:ext cx="11287648" cy="1032467"/>
          </a:xfrm>
        </p:spPr>
        <p:txBody>
          <a:bodyPr/>
          <a:lstStyle/>
          <a:p>
            <a:r>
              <a:rPr kumimoji="1" lang="en-US" altLang="zh-CN" dirty="0" err="1"/>
              <a:t>ReDoS</a:t>
            </a:r>
            <a:r>
              <a:rPr kumimoji="1" lang="zh-CN" altLang="en-US" dirty="0"/>
              <a:t> 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BA49EA-35D5-AB49-8B33-5B8A6910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76" y="1213338"/>
            <a:ext cx="4207747" cy="4963625"/>
          </a:xfrm>
        </p:spPr>
        <p:txBody>
          <a:bodyPr/>
          <a:lstStyle/>
          <a:p>
            <a:r>
              <a:rPr lang="en-US" altLang="zh-CN" dirty="0"/>
              <a:t>JavaScript</a:t>
            </a:r>
          </a:p>
          <a:p>
            <a:r>
              <a:rPr kumimoji="1" lang="en" altLang="zh-CN" dirty="0"/>
              <a:t>/(a+)+b/.test('</a:t>
            </a:r>
            <a:r>
              <a:rPr kumimoji="1" lang="en" altLang="zh-CN" dirty="0" err="1"/>
              <a:t>aaaaaaaaaaaaaaaaaaaaaaaaaaaaaa</a:t>
            </a:r>
            <a:r>
              <a:rPr kumimoji="1" lang="en-US" altLang="zh-CN" dirty="0"/>
              <a:t>'</a:t>
            </a:r>
            <a:r>
              <a:rPr kumimoji="1" lang="en" altLang="zh-CN" dirty="0"/>
              <a:t>)</a:t>
            </a:r>
            <a:r>
              <a:rPr kumimoji="1" lang="zh-CN" altLang="en-US" dirty="0"/>
              <a:t>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len</a:t>
            </a:r>
            <a:r>
              <a:rPr kumimoji="1" lang="en-US" altLang="zh-CN" dirty="0"/>
              <a:t>=30</a:t>
            </a:r>
            <a:endParaRPr kumimoji="1" lang="en" altLang="zh-CN" dirty="0"/>
          </a:p>
          <a:p>
            <a:endParaRPr lang="en-US" altLang="zh-CN" dirty="0"/>
          </a:p>
          <a:p>
            <a:r>
              <a:rPr kumimoji="1" lang="en-US" altLang="zh-CN" dirty="0"/>
              <a:t>2^N</a:t>
            </a:r>
            <a:r>
              <a:rPr kumimoji="1" lang="zh-CN" altLang="en-US" dirty="0"/>
              <a:t> 次尝试才能确定不匹配，匹配时间随输入长度指数级增长</a:t>
            </a:r>
            <a:endParaRPr lang="en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B799C2-1C89-DF4A-8129-C033A80A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923" y="180871"/>
            <a:ext cx="7455879" cy="559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6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96A73-7648-144A-B9D5-D6C0971C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76" y="180871"/>
            <a:ext cx="11287648" cy="1137975"/>
          </a:xfrm>
        </p:spPr>
        <p:txBody>
          <a:bodyPr/>
          <a:lstStyle/>
          <a:p>
            <a:r>
              <a:rPr kumimoji="1" lang="zh-CN" altLang="en-US" dirty="0"/>
              <a:t>实际测试 （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70,</a:t>
            </a:r>
            <a:r>
              <a:rPr kumimoji="1" lang="zh-CN" altLang="en-US" dirty="0"/>
              <a:t> </a:t>
            </a:r>
            <a:r>
              <a:rPr kumimoji="1" lang="en" altLang="zh-CN" dirty="0"/>
              <a:t>i7-8750H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5C2591-B566-BB4E-A12E-82C6DDFD3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76" y="1477108"/>
            <a:ext cx="11287648" cy="52402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CN" dirty="0"/>
              <a:t>//</a:t>
            </a:r>
            <a:r>
              <a:rPr kumimoji="1" lang="zh-CN" altLang="en-US" dirty="0"/>
              <a:t> </a:t>
            </a:r>
            <a:r>
              <a:rPr kumimoji="1" lang="en-US" altLang="zh-CN" dirty="0"/>
              <a:t>length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30,</a:t>
            </a:r>
            <a:r>
              <a:rPr kumimoji="1" lang="zh-CN" altLang="en-US" dirty="0"/>
              <a:t> </a:t>
            </a:r>
            <a:r>
              <a:rPr kumimoji="1" lang="en-US" altLang="zh-CN" dirty="0"/>
              <a:t>11s</a:t>
            </a:r>
          </a:p>
          <a:p>
            <a:pPr marL="0" indent="0">
              <a:buNone/>
            </a:pPr>
            <a:r>
              <a:rPr kumimoji="1" lang="en" altLang="zh-CN" dirty="0"/>
              <a:t>/(a+)+b/.test('</a:t>
            </a:r>
            <a:r>
              <a:rPr kumimoji="1" lang="en" altLang="zh-CN" dirty="0" err="1"/>
              <a:t>aaaaaaaaaaaaaaaaaaaaaaaaaaaaaa</a:t>
            </a:r>
            <a:r>
              <a:rPr kumimoji="1" lang="en-US" altLang="zh-CN" dirty="0"/>
              <a:t>'</a:t>
            </a:r>
            <a:r>
              <a:rPr kumimoji="1" lang="en" altLang="zh-CN" dirty="0"/>
              <a:t>)</a:t>
            </a:r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r>
              <a:rPr kumimoji="1" lang="en-US" altLang="zh-CN" dirty="0"/>
              <a:t>//</a:t>
            </a:r>
            <a:r>
              <a:rPr kumimoji="1" lang="zh-CN" altLang="en-US" dirty="0"/>
              <a:t> </a:t>
            </a:r>
            <a:r>
              <a:rPr kumimoji="1" lang="en-US" altLang="zh-CN" dirty="0"/>
              <a:t>length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31,</a:t>
            </a:r>
            <a:r>
              <a:rPr kumimoji="1" lang="zh-CN" altLang="en-US" dirty="0"/>
              <a:t> </a:t>
            </a:r>
            <a:r>
              <a:rPr kumimoji="1" lang="en-US" altLang="zh-CN" dirty="0"/>
              <a:t>21s</a:t>
            </a:r>
            <a:endParaRPr kumimoji="1" lang="en" altLang="zh-CN" dirty="0"/>
          </a:p>
          <a:p>
            <a:pPr marL="0" indent="0">
              <a:buNone/>
            </a:pPr>
            <a:r>
              <a:rPr kumimoji="1" lang="en" altLang="zh-CN" dirty="0"/>
              <a:t>/(a+)+b/.test('</a:t>
            </a:r>
            <a:r>
              <a:rPr kumimoji="1" lang="en" altLang="zh-CN" dirty="0" err="1"/>
              <a:t>aaaaaaaaaaaaaaaaaaaaaaaaaaaaaa</a:t>
            </a:r>
            <a:r>
              <a:rPr kumimoji="1" lang="en-US" altLang="zh-CN" dirty="0"/>
              <a:t>a'</a:t>
            </a:r>
            <a:r>
              <a:rPr kumimoji="1" lang="en" altLang="zh-CN" dirty="0"/>
              <a:t>)</a:t>
            </a:r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r>
              <a:rPr kumimoji="1" lang="en-US" altLang="zh-CN" dirty="0"/>
              <a:t>//</a:t>
            </a:r>
            <a:r>
              <a:rPr kumimoji="1" lang="zh-CN" altLang="en-US" dirty="0"/>
              <a:t> </a:t>
            </a:r>
            <a:r>
              <a:rPr kumimoji="1" lang="en-US" altLang="zh-CN" dirty="0"/>
              <a:t>length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32,</a:t>
            </a:r>
            <a:r>
              <a:rPr kumimoji="1" lang="zh-CN" altLang="en-US" dirty="0"/>
              <a:t> </a:t>
            </a:r>
            <a:r>
              <a:rPr kumimoji="1" lang="en-US" altLang="zh-CN" dirty="0"/>
              <a:t>43s</a:t>
            </a:r>
            <a:endParaRPr kumimoji="1" lang="en" altLang="zh-CN" dirty="0"/>
          </a:p>
          <a:p>
            <a:pPr marL="0" indent="0">
              <a:buNone/>
            </a:pPr>
            <a:r>
              <a:rPr kumimoji="1" lang="en" altLang="zh-CN" dirty="0"/>
              <a:t>/(a+)+b/.test('</a:t>
            </a:r>
            <a:r>
              <a:rPr kumimoji="1" lang="en" altLang="zh-CN" dirty="0" err="1"/>
              <a:t>aaaaaaaaaaaaaaaaaaaaaaaaaaaaaa</a:t>
            </a:r>
            <a:r>
              <a:rPr kumimoji="1" lang="en-US" altLang="zh-CN" dirty="0"/>
              <a:t>aa'</a:t>
            </a:r>
            <a:r>
              <a:rPr kumimoji="1" lang="en" altLang="zh-CN" dirty="0"/>
              <a:t>)</a:t>
            </a:r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r>
              <a:rPr kumimoji="1" lang="en-US" altLang="zh-CN" dirty="0"/>
              <a:t>//</a:t>
            </a:r>
            <a:r>
              <a:rPr kumimoji="1" lang="zh-CN" altLang="en-US" dirty="0"/>
              <a:t> </a:t>
            </a:r>
            <a:r>
              <a:rPr kumimoji="1" lang="en-US" altLang="zh-CN" dirty="0"/>
              <a:t>length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33,</a:t>
            </a:r>
            <a:r>
              <a:rPr kumimoji="1" lang="zh-CN" altLang="en-US" dirty="0"/>
              <a:t> </a:t>
            </a:r>
            <a:r>
              <a:rPr kumimoji="1" lang="en-US" altLang="zh-CN" dirty="0"/>
              <a:t>89s</a:t>
            </a:r>
            <a:endParaRPr kumimoji="1" lang="en" altLang="zh-CN" dirty="0"/>
          </a:p>
          <a:p>
            <a:pPr marL="0" indent="0">
              <a:buNone/>
            </a:pPr>
            <a:r>
              <a:rPr kumimoji="1" lang="en" altLang="zh-CN" dirty="0"/>
              <a:t>/(a+)+b/.test('</a:t>
            </a:r>
            <a:r>
              <a:rPr kumimoji="1" lang="en" altLang="zh-CN" dirty="0" err="1"/>
              <a:t>aaaaaaaaaaaaaaaaaaaaaaaaaaaaaa</a:t>
            </a:r>
            <a:r>
              <a:rPr kumimoji="1" lang="en-US" altLang="zh-CN" dirty="0" err="1"/>
              <a:t>aaa</a:t>
            </a:r>
            <a:r>
              <a:rPr kumimoji="1" lang="en-US" altLang="zh-CN" dirty="0"/>
              <a:t>'</a:t>
            </a:r>
            <a:r>
              <a:rPr kumimoji="1" lang="en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3303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10DE7-B168-9E4A-98F9-C8BA3506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7FBB84-5CF5-E541-9358-96088C2F8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76" y="1825625"/>
            <a:ext cx="3319724" cy="4351338"/>
          </a:xfrm>
        </p:spPr>
        <p:txBody>
          <a:bodyPr/>
          <a:lstStyle/>
          <a:p>
            <a:r>
              <a:rPr kumimoji="1" lang="zh-CN" altLang="en-US" dirty="0"/>
              <a:t>（图：不同的实现方式，实际的匹配时间和字符串长度关系）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FBF5FF-3D3F-F440-BD99-15824545D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776529"/>
            <a:ext cx="7554179" cy="540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22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585</Words>
  <Application>Microsoft Macintosh PowerPoint</Application>
  <PresentationFormat>宽屏</PresentationFormat>
  <Paragraphs>88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等线 Light</vt:lpstr>
      <vt:lpstr>微软雅黑</vt:lpstr>
      <vt:lpstr>Arial</vt:lpstr>
      <vt:lpstr>Consolas</vt:lpstr>
      <vt:lpstr>Office 主题​​</vt:lpstr>
      <vt:lpstr>Freezing the Web: A Study of ReDoS Vulnerabilities in JavaScript-based Web Servers 申一鸣</vt:lpstr>
      <vt:lpstr>正则表达式引擎</vt:lpstr>
      <vt:lpstr>ε-NFA</vt:lpstr>
      <vt:lpstr>ε-NFA</vt:lpstr>
      <vt:lpstr>ε-NFA</vt:lpstr>
      <vt:lpstr>ReDoS</vt:lpstr>
      <vt:lpstr>ReDoS 示例</vt:lpstr>
      <vt:lpstr>实际测试 （Chrome 70, i7-8750H）</vt:lpstr>
      <vt:lpstr>PowerPoint 演示文稿</vt:lpstr>
      <vt:lpstr>各种存在 ReDos 的正则表达式</vt:lpstr>
      <vt:lpstr>论文主要工作</vt:lpstr>
      <vt:lpstr>node.js 生态</vt:lpstr>
      <vt:lpstr>为什么选择 node.js</vt:lpstr>
      <vt:lpstr>论文工作</vt:lpstr>
      <vt:lpstr>白盒分析</vt:lpstr>
      <vt:lpstr>黑盒测试：payload 长度和消耗时间关系</vt:lpstr>
      <vt:lpstr>黑盒测试：随机数据和 payload 消耗时间对比</vt:lpstr>
      <vt:lpstr>现有缓解思路</vt:lpstr>
      <vt:lpstr>Static Detection of DoS Vulnerabilities in Programs that use Regular Expressions, TACAS2017</vt:lpstr>
      <vt:lpstr>资料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 Yiming</dc:creator>
  <cp:lastModifiedBy>Shen Yiming</cp:lastModifiedBy>
  <cp:revision>59</cp:revision>
  <dcterms:created xsi:type="dcterms:W3CDTF">2018-10-15T15:54:40Z</dcterms:created>
  <dcterms:modified xsi:type="dcterms:W3CDTF">2018-12-25T10:30:52Z</dcterms:modified>
</cp:coreProperties>
</file>